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76"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C"/>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C"/>
          </a:p>
        </p:txBody>
      </p:sp>
      <p:sp>
        <p:nvSpPr>
          <p:cNvPr id="4" name="Marcador de fecha 3"/>
          <p:cNvSpPr>
            <a:spLocks noGrp="1"/>
          </p:cNvSpPr>
          <p:nvPr>
            <p:ph type="dt" sz="half" idx="10"/>
          </p:nvPr>
        </p:nvSpPr>
        <p:spPr/>
        <p:txBody>
          <a:bodyPr/>
          <a:lstStyle/>
          <a:p>
            <a:fld id="{A12603A5-345F-446E-AD35-B315150C43A9}" type="datetimeFigureOut">
              <a:rPr lang="es-EC" smtClean="0"/>
              <a:t>25/3/2021</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203279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10"/>
          </p:nvPr>
        </p:nvSpPr>
        <p:spPr/>
        <p:txBody>
          <a:bodyPr/>
          <a:lstStyle/>
          <a:p>
            <a:fld id="{A12603A5-345F-446E-AD35-B315150C43A9}" type="datetimeFigureOut">
              <a:rPr lang="es-EC" smtClean="0"/>
              <a:t>25/3/2021</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400480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C"/>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10"/>
          </p:nvPr>
        </p:nvSpPr>
        <p:spPr/>
        <p:txBody>
          <a:bodyPr/>
          <a:lstStyle/>
          <a:p>
            <a:fld id="{A12603A5-345F-446E-AD35-B315150C43A9}" type="datetimeFigureOut">
              <a:rPr lang="es-EC" smtClean="0"/>
              <a:t>25/3/2021</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3755400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10"/>
          </p:nvPr>
        </p:nvSpPr>
        <p:spPr/>
        <p:txBody>
          <a:bodyPr/>
          <a:lstStyle/>
          <a:p>
            <a:fld id="{A12603A5-345F-446E-AD35-B315150C43A9}" type="datetimeFigureOut">
              <a:rPr lang="es-EC" smtClean="0"/>
              <a:t>25/3/2021</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57311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C"/>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A12603A5-345F-446E-AD35-B315150C43A9}" type="datetimeFigureOut">
              <a:rPr lang="es-EC" smtClean="0"/>
              <a:t>25/3/2021</a:t>
            </a:fld>
            <a:endParaRPr lang="es-EC"/>
          </a:p>
        </p:txBody>
      </p:sp>
      <p:sp>
        <p:nvSpPr>
          <p:cNvPr id="5" name="Marcador de pie de página 4"/>
          <p:cNvSpPr>
            <a:spLocks noGrp="1"/>
          </p:cNvSpPr>
          <p:nvPr>
            <p:ph type="ftr" sz="quarter" idx="11"/>
          </p:nvPr>
        </p:nvSpPr>
        <p:spPr/>
        <p:txBody>
          <a:bodyPr/>
          <a:lstStyle/>
          <a:p>
            <a:endParaRPr lang="es-EC"/>
          </a:p>
        </p:txBody>
      </p:sp>
      <p:sp>
        <p:nvSpPr>
          <p:cNvPr id="6" name="Marcador de número de diapositiva 5"/>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2935007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Marcador de fecha 4"/>
          <p:cNvSpPr>
            <a:spLocks noGrp="1"/>
          </p:cNvSpPr>
          <p:nvPr>
            <p:ph type="dt" sz="half" idx="10"/>
          </p:nvPr>
        </p:nvSpPr>
        <p:spPr/>
        <p:txBody>
          <a:bodyPr/>
          <a:lstStyle/>
          <a:p>
            <a:fld id="{A12603A5-345F-446E-AD35-B315150C43A9}" type="datetimeFigureOut">
              <a:rPr lang="es-EC" smtClean="0"/>
              <a:t>25/3/2021</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3384666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C"/>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7" name="Marcador de fecha 6"/>
          <p:cNvSpPr>
            <a:spLocks noGrp="1"/>
          </p:cNvSpPr>
          <p:nvPr>
            <p:ph type="dt" sz="half" idx="10"/>
          </p:nvPr>
        </p:nvSpPr>
        <p:spPr/>
        <p:txBody>
          <a:bodyPr/>
          <a:lstStyle/>
          <a:p>
            <a:fld id="{A12603A5-345F-446E-AD35-B315150C43A9}" type="datetimeFigureOut">
              <a:rPr lang="es-EC" smtClean="0"/>
              <a:t>25/3/2021</a:t>
            </a:fld>
            <a:endParaRPr lang="es-EC"/>
          </a:p>
        </p:txBody>
      </p:sp>
      <p:sp>
        <p:nvSpPr>
          <p:cNvPr id="8" name="Marcador de pie de página 7"/>
          <p:cNvSpPr>
            <a:spLocks noGrp="1"/>
          </p:cNvSpPr>
          <p:nvPr>
            <p:ph type="ftr" sz="quarter" idx="11"/>
          </p:nvPr>
        </p:nvSpPr>
        <p:spPr/>
        <p:txBody>
          <a:bodyPr/>
          <a:lstStyle/>
          <a:p>
            <a:endParaRPr lang="es-EC"/>
          </a:p>
        </p:txBody>
      </p:sp>
      <p:sp>
        <p:nvSpPr>
          <p:cNvPr id="9" name="Marcador de número de diapositiva 8"/>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3587665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C"/>
          </a:p>
        </p:txBody>
      </p:sp>
      <p:sp>
        <p:nvSpPr>
          <p:cNvPr id="3" name="Marcador de fecha 2"/>
          <p:cNvSpPr>
            <a:spLocks noGrp="1"/>
          </p:cNvSpPr>
          <p:nvPr>
            <p:ph type="dt" sz="half" idx="10"/>
          </p:nvPr>
        </p:nvSpPr>
        <p:spPr/>
        <p:txBody>
          <a:bodyPr/>
          <a:lstStyle/>
          <a:p>
            <a:fld id="{A12603A5-345F-446E-AD35-B315150C43A9}" type="datetimeFigureOut">
              <a:rPr lang="es-EC" smtClean="0"/>
              <a:t>25/3/2021</a:t>
            </a:fld>
            <a:endParaRPr lang="es-EC"/>
          </a:p>
        </p:txBody>
      </p:sp>
      <p:sp>
        <p:nvSpPr>
          <p:cNvPr id="4" name="Marcador de pie de página 3"/>
          <p:cNvSpPr>
            <a:spLocks noGrp="1"/>
          </p:cNvSpPr>
          <p:nvPr>
            <p:ph type="ftr" sz="quarter" idx="11"/>
          </p:nvPr>
        </p:nvSpPr>
        <p:spPr/>
        <p:txBody>
          <a:bodyPr/>
          <a:lstStyle/>
          <a:p>
            <a:endParaRPr lang="es-EC"/>
          </a:p>
        </p:txBody>
      </p:sp>
      <p:sp>
        <p:nvSpPr>
          <p:cNvPr id="5" name="Marcador de número de diapositiva 4"/>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324071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12603A5-345F-446E-AD35-B315150C43A9}" type="datetimeFigureOut">
              <a:rPr lang="es-EC" smtClean="0"/>
              <a:t>25/3/2021</a:t>
            </a:fld>
            <a:endParaRPr lang="es-EC"/>
          </a:p>
        </p:txBody>
      </p:sp>
      <p:sp>
        <p:nvSpPr>
          <p:cNvPr id="3" name="Marcador de pie de página 2"/>
          <p:cNvSpPr>
            <a:spLocks noGrp="1"/>
          </p:cNvSpPr>
          <p:nvPr>
            <p:ph type="ftr" sz="quarter" idx="11"/>
          </p:nvPr>
        </p:nvSpPr>
        <p:spPr/>
        <p:txBody>
          <a:bodyPr/>
          <a:lstStyle/>
          <a:p>
            <a:endParaRPr lang="es-EC"/>
          </a:p>
        </p:txBody>
      </p:sp>
      <p:sp>
        <p:nvSpPr>
          <p:cNvPr id="4" name="Marcador de número de diapositiva 3"/>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127586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C"/>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12603A5-345F-446E-AD35-B315150C43A9}" type="datetimeFigureOut">
              <a:rPr lang="es-EC" smtClean="0"/>
              <a:t>25/3/2021</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162106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C"/>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12603A5-345F-446E-AD35-B315150C43A9}" type="datetimeFigureOut">
              <a:rPr lang="es-EC" smtClean="0"/>
              <a:t>25/3/2021</a:t>
            </a:fld>
            <a:endParaRPr lang="es-EC"/>
          </a:p>
        </p:txBody>
      </p:sp>
      <p:sp>
        <p:nvSpPr>
          <p:cNvPr id="6" name="Marcador de pie de página 5"/>
          <p:cNvSpPr>
            <a:spLocks noGrp="1"/>
          </p:cNvSpPr>
          <p:nvPr>
            <p:ph type="ftr" sz="quarter" idx="11"/>
          </p:nvPr>
        </p:nvSpPr>
        <p:spPr/>
        <p:txBody>
          <a:bodyPr/>
          <a:lstStyle/>
          <a:p>
            <a:endParaRPr lang="es-EC"/>
          </a:p>
        </p:txBody>
      </p:sp>
      <p:sp>
        <p:nvSpPr>
          <p:cNvPr id="7" name="Marcador de número de diapositiva 6"/>
          <p:cNvSpPr>
            <a:spLocks noGrp="1"/>
          </p:cNvSpPr>
          <p:nvPr>
            <p:ph type="sldNum" sz="quarter" idx="12"/>
          </p:nvPr>
        </p:nvSpPr>
        <p:spPr/>
        <p:txBody>
          <a:bodyPr/>
          <a:lstStyle/>
          <a:p>
            <a:fld id="{968EB3F6-0F25-4AED-8F3B-BE920D06FAD2}" type="slidenum">
              <a:rPr lang="es-EC" smtClean="0"/>
              <a:t>‹Nº›</a:t>
            </a:fld>
            <a:endParaRPr lang="es-EC"/>
          </a:p>
        </p:txBody>
      </p:sp>
    </p:spTree>
    <p:extLst>
      <p:ext uri="{BB962C8B-B14F-4D97-AF65-F5344CB8AC3E}">
        <p14:creationId xmlns:p14="http://schemas.microsoft.com/office/powerpoint/2010/main" val="299198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C"/>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603A5-345F-446E-AD35-B315150C43A9}" type="datetimeFigureOut">
              <a:rPr lang="es-EC" smtClean="0"/>
              <a:t>25/3/2021</a:t>
            </a:fld>
            <a:endParaRPr lang="es-EC"/>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EB3F6-0F25-4AED-8F3B-BE920D06FAD2}" type="slidenum">
              <a:rPr lang="es-EC" smtClean="0"/>
              <a:t>‹Nº›</a:t>
            </a:fld>
            <a:endParaRPr lang="es-EC"/>
          </a:p>
        </p:txBody>
      </p:sp>
    </p:spTree>
    <p:extLst>
      <p:ext uri="{BB962C8B-B14F-4D97-AF65-F5344CB8AC3E}">
        <p14:creationId xmlns:p14="http://schemas.microsoft.com/office/powerpoint/2010/main" val="1702894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381663"/>
            <a:ext cx="9144000" cy="962108"/>
          </a:xfrm>
        </p:spPr>
        <p:txBody>
          <a:bodyPr>
            <a:normAutofit fontScale="90000"/>
          </a:bodyPr>
          <a:lstStyle/>
          <a:p>
            <a:r>
              <a:rPr lang="es-EC" b="1" dirty="0" smtClean="0"/>
              <a:t>Maltrato infantil</a:t>
            </a:r>
            <a:br>
              <a:rPr lang="es-EC" b="1" dirty="0" smtClean="0"/>
            </a:br>
            <a:r>
              <a:rPr lang="es-EC" b="1" dirty="0" smtClean="0"/>
              <a:t/>
            </a:r>
            <a:br>
              <a:rPr lang="es-EC" b="1" dirty="0" smtClean="0"/>
            </a:br>
            <a:r>
              <a:rPr lang="es-EC" b="1" dirty="0"/>
              <a:t/>
            </a:r>
            <a:br>
              <a:rPr lang="es-EC" b="1" dirty="0"/>
            </a:br>
            <a:r>
              <a:rPr lang="es-EC" b="1" dirty="0" smtClean="0"/>
              <a:t/>
            </a:r>
            <a:br>
              <a:rPr lang="es-EC" b="1" dirty="0" smtClean="0"/>
            </a:br>
            <a:r>
              <a:rPr lang="es-EC" b="1" dirty="0" smtClean="0"/>
              <a:t/>
            </a:r>
            <a:br>
              <a:rPr lang="es-EC" b="1" dirty="0" smtClean="0"/>
            </a:br>
            <a:r>
              <a:rPr lang="es-EC" b="1" dirty="0"/>
              <a:t/>
            </a:r>
            <a:br>
              <a:rPr lang="es-EC" b="1" dirty="0"/>
            </a:br>
            <a:r>
              <a:rPr lang="es-EC" b="1" dirty="0" smtClean="0"/>
              <a:t/>
            </a:r>
            <a:br>
              <a:rPr lang="es-EC" b="1" dirty="0" smtClean="0"/>
            </a:br>
            <a:r>
              <a:rPr lang="es-EC" b="1" dirty="0"/>
              <a:t/>
            </a:r>
            <a:br>
              <a:rPr lang="es-EC" b="1" dirty="0"/>
            </a:br>
            <a:r>
              <a:rPr lang="es-EC" b="1" dirty="0" smtClean="0"/>
              <a:t/>
            </a:r>
            <a:br>
              <a:rPr lang="es-EC" b="1" dirty="0" smtClean="0"/>
            </a:br>
            <a:r>
              <a:rPr lang="es-EC" b="1" i="1" dirty="0" smtClean="0">
                <a:solidFill>
                  <a:srgbClr val="7030A0"/>
                </a:solidFill>
              </a:rPr>
              <a:t>Maltrato infantil</a:t>
            </a:r>
            <a:endParaRPr lang="es-EC" i="1" dirty="0">
              <a:solidFill>
                <a:srgbClr val="7030A0"/>
              </a:solidFill>
            </a:endParaRPr>
          </a:p>
        </p:txBody>
      </p:sp>
      <p:sp>
        <p:nvSpPr>
          <p:cNvPr id="3" name="Subtítulo 2"/>
          <p:cNvSpPr>
            <a:spLocks noGrp="1"/>
          </p:cNvSpPr>
          <p:nvPr>
            <p:ph type="subTitle" idx="1"/>
          </p:nvPr>
        </p:nvSpPr>
        <p:spPr>
          <a:xfrm>
            <a:off x="1524000" y="1704813"/>
            <a:ext cx="9144000" cy="4378272"/>
          </a:xfrm>
        </p:spPr>
        <p:txBody>
          <a:bodyPr>
            <a:normAutofit lnSpcReduction="10000"/>
          </a:bodyPr>
          <a:lstStyle/>
          <a:p>
            <a:pPr algn="just"/>
            <a:r>
              <a:rPr lang="es-EC" dirty="0"/>
              <a:t>Una de cada 5 mujeres y 1 de cada 13 hombres declaran haber sufrido abusos sexuales en la infancia.</a:t>
            </a:r>
          </a:p>
          <a:p>
            <a:pPr algn="just"/>
            <a:r>
              <a:rPr lang="es-EC" dirty="0"/>
              <a:t>El maltrato infantil causa alteraciones en la salud mental y física que perduran toda la vida, y sus consecuencias a nivel </a:t>
            </a:r>
            <a:r>
              <a:rPr lang="es-EC" dirty="0" err="1"/>
              <a:t>socioprofesional</a:t>
            </a:r>
            <a:r>
              <a:rPr lang="es-EC" dirty="0"/>
              <a:t> pueden, en última instancia, ralentizar el desarrollo económico y social de un país.</a:t>
            </a:r>
          </a:p>
          <a:p>
            <a:pPr algn="just"/>
            <a:r>
              <a:rPr lang="es-EC" dirty="0"/>
              <a:t>Es posible prevenir el maltrato infantil antes de que se produzca, y para ello es </a:t>
            </a:r>
            <a:r>
              <a:rPr lang="es-EC" dirty="0" smtClean="0"/>
              <a:t>necesario que los </a:t>
            </a:r>
            <a:r>
              <a:rPr lang="es-EC" dirty="0"/>
              <a:t>programas preventivos eficaces prestan apoyo a los padres y les aportan conocimientos y técnicas positivas para criar a sus hijos.</a:t>
            </a:r>
          </a:p>
          <a:p>
            <a:pPr algn="just"/>
            <a:r>
              <a:rPr lang="es-EC" dirty="0"/>
              <a:t>La atención continua a los niños y a las familias puede reducir el riesgo de repetición del maltrato y minimizar sus consecuencias.</a:t>
            </a:r>
          </a:p>
          <a:p>
            <a:pPr algn="just"/>
            <a:endParaRPr lang="es-EC" dirty="0"/>
          </a:p>
        </p:txBody>
      </p:sp>
    </p:spTree>
    <p:extLst>
      <p:ext uri="{BB962C8B-B14F-4D97-AF65-F5344CB8AC3E}">
        <p14:creationId xmlns:p14="http://schemas.microsoft.com/office/powerpoint/2010/main" val="3239406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477505" y="1177871"/>
            <a:ext cx="9144000" cy="5021451"/>
          </a:xfrm>
        </p:spPr>
        <p:txBody>
          <a:bodyPr>
            <a:noAutofit/>
          </a:bodyPr>
          <a:lstStyle/>
          <a:p>
            <a:pPr algn="just"/>
            <a:r>
              <a:rPr lang="es-EC" sz="3200" dirty="0"/>
              <a:t>El maltrato infantil se define como los abusos y la desatención de que son objeto los menores de 18 años, e incluye todos los tipos de maltrato físico o psicológico, abuso sexual, desatención, negligencia y explotación comercial o de otro tipo que causen o puedan causar un daño a la salud, desarrollo o dignidad del niño, o poner en peligro su supervivencia, en el contexto de una relación de responsabilidad, confianza o poder. La exposición a la violencia de pareja también se incluye a veces entre las formas de maltrato infantil.</a:t>
            </a:r>
          </a:p>
        </p:txBody>
      </p:sp>
    </p:spTree>
    <p:extLst>
      <p:ext uri="{BB962C8B-B14F-4D97-AF65-F5344CB8AC3E}">
        <p14:creationId xmlns:p14="http://schemas.microsoft.com/office/powerpoint/2010/main" val="370914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751668"/>
            <a:ext cx="10515600" cy="5425295"/>
          </a:xfrm>
        </p:spPr>
        <p:txBody>
          <a:bodyPr>
            <a:normAutofit fontScale="92500"/>
          </a:bodyPr>
          <a:lstStyle/>
          <a:p>
            <a:r>
              <a:rPr lang="es-EC" dirty="0"/>
              <a:t>L</a:t>
            </a:r>
            <a:r>
              <a:rPr lang="es-EC" dirty="0" smtClean="0"/>
              <a:t>os </a:t>
            </a:r>
            <a:r>
              <a:rPr lang="es-EC" dirty="0"/>
              <a:t>estudios internacionales revelan que una cuarta parte de todos los adultos manifiestan haber sufrido maltratos físicos de niños y 1 de cada 5 mujeres y 1 de cada 13 hombres declaran haber sufrido abusos sexuales en la infancia. Además, muchos niños son objeto de maltrato psicológico (también llamado maltrato emocional) y víctimas de desatención.</a:t>
            </a:r>
          </a:p>
          <a:p>
            <a:r>
              <a:rPr lang="es-EC" dirty="0"/>
              <a:t>Se calcula que cada año mueren por homicidio 41 000 menores de 15 años. Esta cifra subestima la verdadera magnitud del problema, dado que una importante proporción de las muertes debidas al maltrato infantil se atribuyen erróneamente a caídas, quemaduras, ahogamientos y otras causas.</a:t>
            </a:r>
          </a:p>
          <a:p>
            <a:r>
              <a:rPr lang="es-EC" dirty="0"/>
              <a:t>En situaciones de conflicto armado y entre los refugiados, las niñas son especialmente vulnerables a la violencia, explotación y abusos sexuales por parte de los combatientes, fuerzas de seguridad, miembros de su comunidad, trabajadores de la asistencia humanitaria y otros.</a:t>
            </a:r>
          </a:p>
          <a:p>
            <a:endParaRPr lang="es-EC" dirty="0"/>
          </a:p>
        </p:txBody>
      </p:sp>
    </p:spTree>
    <p:extLst>
      <p:ext uri="{BB962C8B-B14F-4D97-AF65-F5344CB8AC3E}">
        <p14:creationId xmlns:p14="http://schemas.microsoft.com/office/powerpoint/2010/main" val="552760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715617"/>
            <a:ext cx="10515600" cy="975071"/>
          </a:xfrm>
        </p:spPr>
        <p:txBody>
          <a:bodyPr>
            <a:normAutofit fontScale="90000"/>
          </a:bodyPr>
          <a:lstStyle/>
          <a:p>
            <a:pPr algn="ctr"/>
            <a:r>
              <a:rPr lang="es-EC" b="1" i="1" dirty="0">
                <a:solidFill>
                  <a:srgbClr val="7030A0"/>
                </a:solidFill>
              </a:rPr>
              <a:t>Consecuencias del maltrato</a:t>
            </a:r>
            <a:r>
              <a:rPr lang="es-EC" b="1" dirty="0"/>
              <a:t/>
            </a:r>
            <a:br>
              <a:rPr lang="es-EC" b="1" dirty="0"/>
            </a:br>
            <a:endParaRPr lang="es-EC" dirty="0"/>
          </a:p>
        </p:txBody>
      </p:sp>
      <p:sp>
        <p:nvSpPr>
          <p:cNvPr id="3" name="Marcador de contenido 2"/>
          <p:cNvSpPr>
            <a:spLocks noGrp="1"/>
          </p:cNvSpPr>
          <p:nvPr>
            <p:ph idx="1"/>
          </p:nvPr>
        </p:nvSpPr>
        <p:spPr>
          <a:xfrm>
            <a:off x="838200" y="1590261"/>
            <a:ext cx="10515600" cy="4586702"/>
          </a:xfrm>
        </p:spPr>
        <p:txBody>
          <a:bodyPr>
            <a:normAutofit lnSpcReduction="10000"/>
          </a:bodyPr>
          <a:lstStyle/>
          <a:p>
            <a:r>
              <a:rPr lang="es-EC" dirty="0"/>
              <a:t>El maltrato infantil es una causa de sufrimiento para los niños y las familias, y puede tener consecuencias a largo plazo. El maltrato causa estrés y se asocia a trastornos del desarrollo cerebral temprano. Los casos extremos de estrés pueden alterar el desarrollo de los sistemas nervioso e inmunitario. En consecuencia, los adultos que han sufrido maltrato en la infancia corren mayor riesgo de sufrir problemas conductuales, físicos y mentales, tales como:</a:t>
            </a:r>
          </a:p>
          <a:p>
            <a:r>
              <a:rPr lang="es-EC" dirty="0"/>
              <a:t>actos de violencia (como víctimas o perpetradores);</a:t>
            </a:r>
          </a:p>
          <a:p>
            <a:r>
              <a:rPr lang="es-EC" dirty="0"/>
              <a:t>depresión;</a:t>
            </a:r>
          </a:p>
          <a:p>
            <a:r>
              <a:rPr lang="es-EC" dirty="0"/>
              <a:t>consumo de tabaco;</a:t>
            </a:r>
          </a:p>
          <a:p>
            <a:r>
              <a:rPr lang="es-EC" dirty="0"/>
              <a:t>obesidad</a:t>
            </a:r>
            <a:r>
              <a:rPr lang="es-EC" dirty="0" smtClean="0"/>
              <a:t>;</a:t>
            </a:r>
            <a:endParaRPr lang="es-EC" dirty="0"/>
          </a:p>
        </p:txBody>
      </p:sp>
    </p:spTree>
    <p:extLst>
      <p:ext uri="{BB962C8B-B14F-4D97-AF65-F5344CB8AC3E}">
        <p14:creationId xmlns:p14="http://schemas.microsoft.com/office/powerpoint/2010/main" val="3911072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105231"/>
            <a:ext cx="10515600" cy="5071732"/>
          </a:xfrm>
        </p:spPr>
        <p:txBody>
          <a:bodyPr>
            <a:normAutofit/>
          </a:bodyPr>
          <a:lstStyle/>
          <a:p>
            <a:r>
              <a:rPr lang="es-EC" dirty="0" smtClean="0"/>
              <a:t>comportamientos sexuales de alto riesgo;</a:t>
            </a:r>
          </a:p>
          <a:p>
            <a:r>
              <a:rPr lang="es-EC" dirty="0" smtClean="0"/>
              <a:t>embarazos no deseados;</a:t>
            </a:r>
          </a:p>
          <a:p>
            <a:r>
              <a:rPr lang="es-EC" dirty="0" smtClean="0"/>
              <a:t>consumo indebido de alcohol y drogas.</a:t>
            </a:r>
          </a:p>
          <a:p>
            <a:r>
              <a:rPr lang="es-EC" dirty="0" smtClean="0"/>
              <a:t>A través de estas consecuencias en la conducta y la salud mental, el maltrato puede contribuir a las enfermedades del corazón, al cáncer, al suicidio y a las infecciones de transmisión sexual.</a:t>
            </a:r>
          </a:p>
          <a:p>
            <a:r>
              <a:rPr lang="es-EC" dirty="0" smtClean="0"/>
              <a:t>Más allá de sus consecuencias sanitarias y sociales, el maltrato infantil tiene un impacto económico que abarca los costos de la hospitalización, de los tratamientos por motivos de salud mental, de los servicios sociales para la infancia y los costos sanitarios a largo plazo.</a:t>
            </a:r>
          </a:p>
          <a:p>
            <a:endParaRPr lang="es-EC" dirty="0" smtClean="0"/>
          </a:p>
          <a:p>
            <a:endParaRPr lang="es-EC" dirty="0"/>
          </a:p>
        </p:txBody>
      </p:sp>
    </p:spTree>
    <p:extLst>
      <p:ext uri="{BB962C8B-B14F-4D97-AF65-F5344CB8AC3E}">
        <p14:creationId xmlns:p14="http://schemas.microsoft.com/office/powerpoint/2010/main" val="64117737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495</Words>
  <Application>Microsoft Office PowerPoint</Application>
  <PresentationFormat>Panorámica</PresentationFormat>
  <Paragraphs>20</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Calibri</vt:lpstr>
      <vt:lpstr>Calibri Light</vt:lpstr>
      <vt:lpstr>Tema de Office</vt:lpstr>
      <vt:lpstr>Maltrato infantil         Maltrato infantil</vt:lpstr>
      <vt:lpstr>Presentación de PowerPoint</vt:lpstr>
      <vt:lpstr>Presentación de PowerPoint</vt:lpstr>
      <vt:lpstr>Consecuencias del maltrato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Maltrato infantil   Maltrato infantil</dc:title>
  <dc:creator>Laura Mariela Pauta Gómez</dc:creator>
  <cp:lastModifiedBy>Laura Mariela Pauta Gómez</cp:lastModifiedBy>
  <cp:revision>3</cp:revision>
  <dcterms:created xsi:type="dcterms:W3CDTF">2021-03-26T02:46:55Z</dcterms:created>
  <dcterms:modified xsi:type="dcterms:W3CDTF">2021-03-26T03:15:21Z</dcterms:modified>
</cp:coreProperties>
</file>