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>
                <a:solidFill>
                  <a:schemeClr val="bg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grpSp>
        <p:nvGrpSpPr>
          <p:cNvPr id="9" name="Group 8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5/25/2021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5/25/2021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es.wikipedia.org/wiki/Violencia" TargetMode="External"/><Relationship Id="rId2" Type="http://schemas.openxmlformats.org/officeDocument/2006/relationships/hyperlink" Target="https://es.wikipedia.org/wiki/Valor_(%C3%A9tica)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eg"/><Relationship Id="rId5" Type="http://schemas.openxmlformats.org/officeDocument/2006/relationships/hyperlink" Target="https://es.wikipedia.org/wiki/Instituciones" TargetMode="External"/><Relationship Id="rId4" Type="http://schemas.openxmlformats.org/officeDocument/2006/relationships/hyperlink" Target="https://es.wikipedia.org/wiki/Empresas" TargetMode="Externa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es.wikipedia.org/wiki/Violencia" TargetMode="External"/><Relationship Id="rId3" Type="http://schemas.openxmlformats.org/officeDocument/2006/relationships/hyperlink" Target="https://es.wikipedia.org/wiki/Solidaridad_(sociolog%C3%ADa)" TargetMode="External"/><Relationship Id="rId7" Type="http://schemas.openxmlformats.org/officeDocument/2006/relationships/hyperlink" Target="https://es.wikipedia.org/wiki/No_violencia_activa" TargetMode="External"/><Relationship Id="rId2" Type="http://schemas.openxmlformats.org/officeDocument/2006/relationships/hyperlink" Target="https://es.wikipedia.org/wiki/Justicia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es.wikipedia.org/wiki/Armon%C3%ADa" TargetMode="External"/><Relationship Id="rId5" Type="http://schemas.openxmlformats.org/officeDocument/2006/relationships/hyperlink" Target="https://es.wikipedia.org/wiki/Dignidad" TargetMode="External"/><Relationship Id="rId4" Type="http://schemas.openxmlformats.org/officeDocument/2006/relationships/hyperlink" Target="https://es.wikipedia.org/wiki/Libertad" TargetMode="External"/><Relationship Id="rId9" Type="http://schemas.openxmlformats.org/officeDocument/2006/relationships/hyperlink" Target="https://es.wikipedia.org/wiki/Acoso_escolar" TargetMode="Externa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es.wikipedia.org/wiki/Recursos_naturale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228436" y="1219200"/>
            <a:ext cx="9596582" cy="2667480"/>
          </a:xfrm>
        </p:spPr>
        <p:txBody>
          <a:bodyPr/>
          <a:lstStyle/>
          <a:p>
            <a:r>
              <a:rPr lang="es-EC" b="1" dirty="0" smtClean="0"/>
              <a:t>Cultura</a:t>
            </a:r>
            <a:r>
              <a:rPr lang="es-EC" dirty="0" smtClean="0"/>
              <a:t> </a:t>
            </a:r>
            <a:r>
              <a:rPr lang="es-EC" b="1" dirty="0" smtClean="0"/>
              <a:t>de paz y ciudadanía mundial</a:t>
            </a:r>
            <a:endParaRPr lang="es-EC" b="1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2490703"/>
          </a:xfrm>
        </p:spPr>
        <p:txBody>
          <a:bodyPr/>
          <a:lstStyle/>
          <a:p>
            <a:r>
              <a:rPr lang="es-EC" dirty="0" smtClean="0"/>
              <a:t>1</a:t>
            </a:r>
            <a:endParaRPr lang="es-EC" dirty="0"/>
          </a:p>
        </p:txBody>
      </p:sp>
      <p:pic>
        <p:nvPicPr>
          <p:cNvPr id="1026" name="Picture 2" descr="Día Internacional de la Convivencia en P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0961" y="3886680"/>
            <a:ext cx="5015344" cy="22782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866882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Marcador de contenido 3"/>
          <p:cNvSpPr>
            <a:spLocks noGrp="1"/>
          </p:cNvSpPr>
          <p:nvPr>
            <p:ph idx="1"/>
          </p:nvPr>
        </p:nvSpPr>
        <p:spPr>
          <a:xfrm>
            <a:off x="1362363" y="1182254"/>
            <a:ext cx="9887527" cy="5086465"/>
          </a:xfrm>
        </p:spPr>
        <p:txBody>
          <a:bodyPr>
            <a:noAutofit/>
          </a:bodyPr>
          <a:lstStyle/>
          <a:p>
            <a:pPr algn="just"/>
            <a:r>
              <a:rPr lang="es-EC" sz="2400" dirty="0"/>
              <a:t>La </a:t>
            </a:r>
            <a:r>
              <a:rPr lang="es-EC" sz="2400" b="1" dirty="0"/>
              <a:t>cultura de la paz</a:t>
            </a:r>
            <a:r>
              <a:rPr lang="es-EC" sz="2400" dirty="0"/>
              <a:t> consiste en promover una serie de </a:t>
            </a:r>
            <a:r>
              <a:rPr lang="es-EC" sz="2400" dirty="0">
                <a:hlinkClick r:id="rId2"/>
              </a:rPr>
              <a:t>valores</a:t>
            </a:r>
            <a:r>
              <a:rPr lang="es-EC" sz="2400" dirty="0"/>
              <a:t>, actitudes y comportamientos, que rechazan la </a:t>
            </a:r>
            <a:r>
              <a:rPr lang="es-EC" sz="2400" dirty="0">
                <a:hlinkClick r:id="rId3" tooltip="Violencia"/>
              </a:rPr>
              <a:t>violencia</a:t>
            </a:r>
            <a:r>
              <a:rPr lang="es-EC" sz="2400" dirty="0"/>
              <a:t> y previenen los conflictos. Tratan de solucionar los problemas mediante el diálogo y la negociación de la obligación entre las personas y las naciones, teniendo en cuenta un punto muy importante que son los derechos, respetándolos e incluyéndolos en esos tratados. </a:t>
            </a:r>
            <a:endParaRPr lang="es-EC" sz="2400" dirty="0" smtClean="0"/>
          </a:p>
          <a:p>
            <a:pPr algn="just"/>
            <a:r>
              <a:rPr lang="es-EC" sz="2400" dirty="0"/>
              <a:t>S</a:t>
            </a:r>
            <a:r>
              <a:rPr lang="es-EC" sz="2400" dirty="0" smtClean="0"/>
              <a:t>e </a:t>
            </a:r>
            <a:r>
              <a:rPr lang="es-EC" sz="2400" dirty="0"/>
              <a:t>hace un llamado a todos los (individuos, grupos, asociaciones, comunidades educativas, </a:t>
            </a:r>
            <a:r>
              <a:rPr lang="es-EC" sz="2400" dirty="0">
                <a:hlinkClick r:id="rId4" tooltip="Empresas"/>
              </a:rPr>
              <a:t>empresas</a:t>
            </a:r>
            <a:r>
              <a:rPr lang="es-EC" sz="2400" dirty="0"/>
              <a:t> e </a:t>
            </a:r>
            <a:r>
              <a:rPr lang="es-EC" sz="2400" dirty="0">
                <a:hlinkClick r:id="rId5" tooltip="Instituciones"/>
              </a:rPr>
              <a:t>instituciones</a:t>
            </a:r>
            <a:r>
              <a:rPr lang="es-EC" sz="2400" dirty="0"/>
              <a:t>) a llevar a su actividad cotidiana un compromiso consistente basado en el respeto por todas las vidas, la solidaridad, la generosidad, el entendimiento, la preservación ambiental y el rechazo a la violencia</a:t>
            </a:r>
            <a:r>
              <a:rPr lang="es-EC" sz="2400" dirty="0" smtClean="0"/>
              <a:t>. </a:t>
            </a:r>
          </a:p>
        </p:txBody>
      </p:sp>
      <p:pic>
        <p:nvPicPr>
          <p:cNvPr id="6" name="Picture 2" descr="Día Internacional de la Convivencia en Paz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3919" y="4856480"/>
            <a:ext cx="2225041" cy="1247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635575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80836" y="761999"/>
            <a:ext cx="9601200" cy="5758873"/>
          </a:xfrm>
        </p:spPr>
        <p:txBody>
          <a:bodyPr>
            <a:normAutofit/>
          </a:bodyPr>
          <a:lstStyle/>
          <a:p>
            <a:pPr algn="just"/>
            <a:r>
              <a:rPr lang="es-EC" sz="2400" dirty="0"/>
              <a:t>Se intenta concienciar al mundo sobre la necesidad de tener una cultura de </a:t>
            </a:r>
            <a:r>
              <a:rPr lang="es-EC" sz="2400" i="1" dirty="0"/>
              <a:t>No Violencia</a:t>
            </a:r>
            <a:r>
              <a:rPr lang="es-EC" sz="2400" dirty="0"/>
              <a:t> y con esto se exige la participación de todos en este cambio evolutivo, en el cual 5 parámetros principales nos ayudarán a forjar un mundo más </a:t>
            </a:r>
            <a:r>
              <a:rPr lang="es-EC" sz="2400" dirty="0">
                <a:hlinkClick r:id="rId2" tooltip="Justicia"/>
              </a:rPr>
              <a:t>justo</a:t>
            </a:r>
            <a:r>
              <a:rPr lang="es-EC" sz="2400" dirty="0"/>
              <a:t>, más </a:t>
            </a:r>
            <a:r>
              <a:rPr lang="es-EC" sz="2400" dirty="0">
                <a:hlinkClick r:id="rId3" tooltip="Solidaridad (sociología)"/>
              </a:rPr>
              <a:t>solidario</a:t>
            </a:r>
            <a:r>
              <a:rPr lang="es-EC" sz="2400" dirty="0"/>
              <a:t>, más </a:t>
            </a:r>
            <a:r>
              <a:rPr lang="es-EC" sz="2400" dirty="0">
                <a:hlinkClick r:id="rId4" tooltip="Libertad"/>
              </a:rPr>
              <a:t>libre</a:t>
            </a:r>
            <a:r>
              <a:rPr lang="es-EC" sz="2400" dirty="0"/>
              <a:t>, </a:t>
            </a:r>
            <a:r>
              <a:rPr lang="es-EC" sz="2400" dirty="0">
                <a:hlinkClick r:id="rId5" tooltip="Dignidad"/>
              </a:rPr>
              <a:t>digno</a:t>
            </a:r>
            <a:r>
              <a:rPr lang="es-EC" sz="2400" dirty="0"/>
              <a:t> y </a:t>
            </a:r>
            <a:r>
              <a:rPr lang="es-EC" sz="2400" dirty="0">
                <a:hlinkClick r:id="rId6" tooltip="Armonía"/>
              </a:rPr>
              <a:t>armonioso</a:t>
            </a:r>
            <a:r>
              <a:rPr lang="es-EC" sz="2400" dirty="0"/>
              <a:t>, y con mejor prosperidad para todos. Nuestro país debe ser uno libre de la guerra, conflictos, corrupción, y cosas negativas que afecten a las personas y al futuro que viene</a:t>
            </a:r>
            <a:r>
              <a:rPr lang="es-EC" sz="2400" dirty="0" smtClean="0"/>
              <a:t>.</a:t>
            </a:r>
          </a:p>
          <a:p>
            <a:pPr algn="just"/>
            <a:r>
              <a:rPr lang="es-EC" sz="2400" b="1" dirty="0"/>
              <a:t>Rechazar la </a:t>
            </a:r>
            <a:r>
              <a:rPr lang="es-EC" sz="2400" b="1" dirty="0" smtClean="0"/>
              <a:t>violencia:  </a:t>
            </a:r>
          </a:p>
          <a:p>
            <a:pPr algn="just"/>
            <a:r>
              <a:rPr lang="es-EC" sz="2400" dirty="0" smtClean="0"/>
              <a:t>Practicar la </a:t>
            </a:r>
            <a:r>
              <a:rPr lang="es-EC" sz="2400" dirty="0" smtClean="0">
                <a:hlinkClick r:id="rId7" tooltip="No violencia activa"/>
              </a:rPr>
              <a:t>No violencia activa</a:t>
            </a:r>
            <a:r>
              <a:rPr lang="es-EC" sz="2400" dirty="0" smtClean="0"/>
              <a:t> y rechazar la </a:t>
            </a:r>
            <a:r>
              <a:rPr lang="es-EC" sz="2400" dirty="0" smtClean="0">
                <a:hlinkClick r:id="rId8" tooltip="Violencia"/>
              </a:rPr>
              <a:t>violencia</a:t>
            </a:r>
            <a:r>
              <a:rPr lang="es-EC" sz="2400" dirty="0" smtClean="0"/>
              <a:t> física, sexual, psicológica, económica, social y en todos sus aspectos, en particular a los más débiles, como son los niños y adolescentes. Hoy en día, existe el llamado </a:t>
            </a:r>
            <a:r>
              <a:rPr lang="es-EC" sz="2400" dirty="0" smtClean="0">
                <a:hlinkClick r:id="rId9" tooltip="Acoso escolar"/>
              </a:rPr>
              <a:t>"</a:t>
            </a:r>
            <a:r>
              <a:rPr lang="es-EC" sz="2400" dirty="0" err="1" smtClean="0">
                <a:hlinkClick r:id="rId9" tooltip="Acoso escolar"/>
              </a:rPr>
              <a:t>Bullying</a:t>
            </a:r>
            <a:r>
              <a:rPr lang="es-EC" sz="2400" dirty="0" smtClean="0">
                <a:hlinkClick r:id="rId9" tooltip="Acoso escolar"/>
              </a:rPr>
              <a:t>"</a:t>
            </a:r>
            <a:r>
              <a:rPr lang="es-EC" sz="2400" dirty="0" smtClean="0"/>
              <a:t> que se da mayormente en los colegios, por lo que debemos educar a nuestros hijos hacia una cultura de paz y así vivir en una cultura que no tolere la violencia de madres y padres a hijos.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1875614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600" y="731520"/>
            <a:ext cx="9601200" cy="5689600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s-EC" sz="2600" b="1" dirty="0" smtClean="0"/>
          </a:p>
          <a:p>
            <a:pPr algn="just"/>
            <a:r>
              <a:rPr lang="es-EC" sz="2600" b="1" dirty="0" smtClean="0"/>
              <a:t>Manifestar </a:t>
            </a:r>
            <a:r>
              <a:rPr lang="es-EC" sz="2600" b="1" dirty="0"/>
              <a:t>la generosidad mediante actos:   </a:t>
            </a:r>
          </a:p>
          <a:p>
            <a:pPr algn="just"/>
            <a:r>
              <a:rPr lang="es-EC" sz="2600" dirty="0"/>
              <a:t>Compartir el mayor de tu tiempo y los recursos materiales y psicológicos con las personas que más lo requieran y darles el privilegio de tener una </a:t>
            </a:r>
            <a:r>
              <a:rPr lang="es-EC" sz="2600" dirty="0" smtClean="0"/>
              <a:t>oportunidad</a:t>
            </a:r>
            <a:endParaRPr lang="es-EC" sz="2600" dirty="0"/>
          </a:p>
          <a:p>
            <a:pPr algn="just"/>
            <a:r>
              <a:rPr lang="es-EC" sz="2600" b="1" dirty="0" smtClean="0"/>
              <a:t>Escuchar </a:t>
            </a:r>
            <a:r>
              <a:rPr lang="es-EC" sz="2600" b="1" dirty="0"/>
              <a:t>para </a:t>
            </a:r>
            <a:r>
              <a:rPr lang="es-EC" sz="2600" b="1" dirty="0" smtClean="0"/>
              <a:t>comprender:</a:t>
            </a:r>
          </a:p>
          <a:p>
            <a:pPr algn="just"/>
            <a:r>
              <a:rPr lang="es-EC" sz="2600" b="1" dirty="0" smtClean="0"/>
              <a:t> </a:t>
            </a:r>
            <a:r>
              <a:rPr lang="es-EC" sz="2600" dirty="0" smtClean="0"/>
              <a:t>Defender </a:t>
            </a:r>
            <a:r>
              <a:rPr lang="es-EC" sz="2600" dirty="0"/>
              <a:t>la Libertad de Expresión y la "Diversidad Cultural", privilegiar el "diálogo" sin ceder al fanatismo y al rechazo, también es cuando una sola persona o más aconsejan bien a una persona que está confundida y necesita de consejos; y una persona debe aprender a escuchar como también debe aprender a comprender a las personas que nos rodean.</a:t>
            </a:r>
          </a:p>
          <a:p>
            <a:pPr algn="just"/>
            <a:r>
              <a:rPr lang="es-EC" sz="2600" b="1" dirty="0"/>
              <a:t>Preservar el </a:t>
            </a:r>
            <a:r>
              <a:rPr lang="es-EC" sz="2600" b="1" dirty="0" smtClean="0"/>
              <a:t>planeta:</a:t>
            </a:r>
          </a:p>
          <a:p>
            <a:pPr algn="just"/>
            <a:r>
              <a:rPr lang="es-EC" sz="2600" dirty="0" smtClean="0"/>
              <a:t>Promover </a:t>
            </a:r>
            <a:r>
              <a:rPr lang="es-EC" sz="2600" dirty="0"/>
              <a:t>un consumo responsable y tener en cuenta la importancia de la vida y el equilibrio de los </a:t>
            </a:r>
            <a:r>
              <a:rPr lang="es-EC" sz="2600" dirty="0">
                <a:hlinkClick r:id="rId2" tooltip="Recursos naturales"/>
              </a:rPr>
              <a:t>recursos naturales</a:t>
            </a:r>
            <a:r>
              <a:rPr lang="es-EC" sz="2600" dirty="0"/>
              <a:t> del Planeta en el que vivimos.</a:t>
            </a:r>
          </a:p>
          <a:p>
            <a:endParaRPr lang="es-EC" dirty="0"/>
          </a:p>
        </p:txBody>
      </p:sp>
    </p:spTree>
    <p:extLst>
      <p:ext uri="{BB962C8B-B14F-4D97-AF65-F5344CB8AC3E}">
        <p14:creationId xmlns:p14="http://schemas.microsoft.com/office/powerpoint/2010/main" val="7822800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371600" y="665018"/>
            <a:ext cx="9601200" cy="5202382"/>
          </a:xfrm>
        </p:spPr>
        <p:txBody>
          <a:bodyPr>
            <a:normAutofit/>
          </a:bodyPr>
          <a:lstStyle/>
          <a:p>
            <a:pPr algn="just"/>
            <a:r>
              <a:rPr lang="es-EC" sz="2400" dirty="0" smtClean="0"/>
              <a:t>Forjar </a:t>
            </a:r>
            <a:r>
              <a:rPr lang="es-EC" sz="2400" dirty="0"/>
              <a:t>una cultura de paz es hacer que los niños y los adultos comprendan y respeten la libertad, la justicia, la democracia, los derechos humanos, la tolerancia, la igualdad y la solidaridad. Ello implica un rechazo colectivo de la violencia. E implica también disponer de los medios y la voluntad de participar en el desarrollo de la sociedad</a:t>
            </a:r>
            <a:r>
              <a:rPr lang="es-EC" sz="2400" dirty="0" smtClean="0"/>
              <a:t>.</a:t>
            </a:r>
          </a:p>
          <a:p>
            <a:pPr algn="just"/>
            <a:r>
              <a:rPr lang="es-EC" sz="2400" dirty="0" smtClean="0"/>
              <a:t>Las </a:t>
            </a:r>
            <a:r>
              <a:rPr lang="es-EC" sz="2400" dirty="0"/>
              <a:t>amenazas que pesan sobre la paz revisten muchas formas distintas, desde la falta de respeto por los derechos humanos, la justicia y la democracia hasta la pobreza o la ignorancia. La cultura de paz es una respuesta a todas esas amenazas, una búsqueda de soluciones que no pueden imponerse desde el exterior sino que han de provenir de la propia sociedad</a:t>
            </a:r>
            <a:r>
              <a:rPr lang="es-EC" sz="2400" dirty="0" smtClean="0"/>
              <a:t>.  </a:t>
            </a:r>
            <a:endParaRPr lang="es-EC" sz="2400" dirty="0"/>
          </a:p>
        </p:txBody>
      </p:sp>
      <p:pic>
        <p:nvPicPr>
          <p:cNvPr id="4" name="Picture 2" descr="Día Internacional de la Convivencia en Paz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03919" y="4856480"/>
            <a:ext cx="2225041" cy="12475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4552940"/>
      </p:ext>
    </p:extLst>
  </p:cSld>
  <p:clrMapOvr>
    <a:masterClrMapping/>
  </p:clrMapOvr>
</p:sld>
</file>

<file path=ppt/theme/theme1.xml><?xml version="1.0" encoding="utf-8"?>
<a:theme xmlns:a="http://schemas.openxmlformats.org/drawingml/2006/main" name="Crop">
  <a:themeElements>
    <a:clrScheme name="Crop">
      <a:dk1>
        <a:sysClr val="windowText" lastClr="000000"/>
      </a:dk1>
      <a:lt1>
        <a:sysClr val="window" lastClr="FFFFFF"/>
      </a:lt1>
      <a:dk2>
        <a:srgbClr val="4A2318"/>
      </a:dk2>
      <a:lt2>
        <a:srgbClr val="EDECEB"/>
      </a:lt2>
      <a:accent1>
        <a:srgbClr val="F3C82E"/>
      </a:accent1>
      <a:accent2>
        <a:srgbClr val="A26176"/>
      </a:accent2>
      <a:accent3>
        <a:srgbClr val="74A94E"/>
      </a:accent3>
      <a:accent4>
        <a:srgbClr val="188E8D"/>
      </a:accent4>
      <a:accent5>
        <a:srgbClr val="EE913A"/>
      </a:accent5>
      <a:accent6>
        <a:srgbClr val="DF5D4A"/>
      </a:accent6>
      <a:hlink>
        <a:srgbClr val="188E8D"/>
      </a:hlink>
      <a:folHlink>
        <a:srgbClr val="A26176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D7AA1D6E-F3E9-4763-A3BC-84DF2E02F6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TM10001105[[fn=Recorte]]</Template>
  <TotalTime>32</TotalTime>
  <Words>279</Words>
  <Application>Microsoft Office PowerPoint</Application>
  <PresentationFormat>Panorámica</PresentationFormat>
  <Paragraphs>16</Paragraphs>
  <Slides>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5</vt:i4>
      </vt:variant>
    </vt:vector>
  </HeadingPairs>
  <TitlesOfParts>
    <vt:vector size="8" baseType="lpstr">
      <vt:lpstr>Arial</vt:lpstr>
      <vt:lpstr>Franklin Gothic Book</vt:lpstr>
      <vt:lpstr>Crop</vt:lpstr>
      <vt:lpstr>Cultura de paz y ciudadanía mundial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Cultura de paz y ciudadania mundial</dc:title>
  <dc:creator>Laura Mariela Pauta Gómez</dc:creator>
  <cp:lastModifiedBy>Laura Mariela Pauta Gómez</cp:lastModifiedBy>
  <cp:revision>4</cp:revision>
  <dcterms:created xsi:type="dcterms:W3CDTF">2021-05-26T03:10:08Z</dcterms:created>
  <dcterms:modified xsi:type="dcterms:W3CDTF">2021-05-26T03:42:43Z</dcterms:modified>
</cp:coreProperties>
</file>